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85" r:id="rId2"/>
    <p:sldId id="280" r:id="rId3"/>
    <p:sldId id="281" r:id="rId4"/>
    <p:sldId id="282" r:id="rId5"/>
    <p:sldId id="283" r:id="rId6"/>
    <p:sldId id="284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Style léger 3 - Accentuation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78" d="100"/>
          <a:sy n="78" d="100"/>
        </p:scale>
        <p:origin x="68" y="7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E0F58C-462D-42C9-8716-D13FECEC9A30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6C3DB5-4DF7-4FC3-A87C-A5E4505A73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8336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42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F84D00AC-F13E-D544-50A4-89C41700C1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7EDB2E6-F9CE-EBF4-FB10-2CD7A42FD9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6E1D609-D040-F1A3-92D3-A256C2DD06D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5E17C1F7-B547-2E81-B5B2-32B68C2797A6}"/>
              </a:ext>
            </a:extLst>
          </p:cNvPr>
          <p:cNvSpPr>
            <a:spLocks noGrp="1"/>
          </p:cNvSpPr>
          <p:nvPr/>
        </p:nvSpPr>
        <p:spPr>
          <a:xfrm>
            <a:off x="588736" y="367849"/>
            <a:ext cx="7886700" cy="541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endParaRPr lang="fr-FR"/>
          </a:p>
        </p:txBody>
      </p:sp>
      <p:sp>
        <p:nvSpPr>
          <p:cNvPr id="5" name="Espace réservé du texte 2">
            <a:extLst>
              <a:ext uri="{FF2B5EF4-FFF2-40B4-BE49-F238E27FC236}">
                <a16:creationId xmlns:a16="http://schemas.microsoft.com/office/drawing/2014/main" id="{5C983EF0-1CAB-A0C4-19BB-EB745A7286B3}"/>
              </a:ext>
            </a:extLst>
          </p:cNvPr>
          <p:cNvSpPr>
            <a:spLocks noGrp="1"/>
          </p:cNvSpPr>
          <p:nvPr/>
        </p:nvSpPr>
        <p:spPr>
          <a:xfrm>
            <a:off x="8372152" y="6490150"/>
            <a:ext cx="771847" cy="367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/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01F30D81-C41E-64C5-5B35-0C14CC94AC07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C0D4BB0B-B3AE-3381-B7B5-A4E94D2691E1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ZoneTexte 5">
              <a:extLst>
                <a:ext uri="{FF2B5EF4-FFF2-40B4-BE49-F238E27FC236}">
                  <a16:creationId xmlns:a16="http://schemas.microsoft.com/office/drawing/2014/main" id="{DA106CEF-C152-7A13-D58A-BC442F52F778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57200" marR="0" lvl="0" indent="-45720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è"/>
                <a:tabLst/>
                <a:defRPr/>
              </a:pPr>
              <a:r>
                <a:rPr kumimoji="0" lang="fr-FR" sz="32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Je </a:t>
              </a: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comprends et j’utilise la multiplication.</a:t>
              </a: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6F808CB8-7104-F0C7-4DD9-566904F12B7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877828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7500" y="399453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sous forme d’une multiplication.</a:t>
            </a:r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7E50B06A-2268-8098-BE95-A25A37CD4BF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1/3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70ABCB7-5DCD-7603-C109-B7B2CF06FF8F}"/>
              </a:ext>
            </a:extLst>
          </p:cNvPr>
          <p:cNvSpPr txBox="1"/>
          <p:nvPr/>
        </p:nvSpPr>
        <p:spPr>
          <a:xfrm>
            <a:off x="55087" y="2296729"/>
            <a:ext cx="89539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00B050"/>
                </a:solidFill>
              </a:rPr>
              <a:t>2</a:t>
            </a:r>
            <a:r>
              <a:rPr lang="fr-FR" sz="4800" dirty="0"/>
              <a:t> +</a:t>
            </a:r>
            <a:r>
              <a:rPr lang="fr-FR" sz="4800" dirty="0">
                <a:solidFill>
                  <a:srgbClr val="00B050"/>
                </a:solidFill>
              </a:rPr>
              <a:t>2</a:t>
            </a:r>
            <a:r>
              <a:rPr lang="fr-FR" sz="4800" dirty="0"/>
              <a:t> +</a:t>
            </a:r>
            <a:r>
              <a:rPr lang="fr-FR" sz="4800" dirty="0">
                <a:solidFill>
                  <a:srgbClr val="00B050"/>
                </a:solidFill>
              </a:rPr>
              <a:t>2</a:t>
            </a:r>
            <a:r>
              <a:rPr lang="fr-FR" sz="4800" dirty="0"/>
              <a:t> +</a:t>
            </a:r>
            <a:r>
              <a:rPr lang="fr-FR" sz="4800" dirty="0">
                <a:solidFill>
                  <a:srgbClr val="00B050"/>
                </a:solidFill>
              </a:rPr>
              <a:t>2</a:t>
            </a:r>
            <a:r>
              <a:rPr lang="fr-FR" sz="4800" dirty="0"/>
              <a:t> +</a:t>
            </a:r>
            <a:r>
              <a:rPr lang="fr-FR" sz="4800" dirty="0">
                <a:solidFill>
                  <a:srgbClr val="00B050"/>
                </a:solidFill>
              </a:rPr>
              <a:t>2</a:t>
            </a:r>
            <a:r>
              <a:rPr lang="fr-FR" sz="4800" dirty="0"/>
              <a:t> +</a:t>
            </a:r>
            <a:r>
              <a:rPr lang="fr-FR" sz="4800" dirty="0">
                <a:solidFill>
                  <a:srgbClr val="00B050"/>
                </a:solidFill>
              </a:rPr>
              <a:t>2</a:t>
            </a:r>
            <a:r>
              <a:rPr lang="fr-FR" sz="4800" dirty="0"/>
              <a:t> +</a:t>
            </a:r>
            <a:r>
              <a:rPr lang="fr-FR" sz="4800" dirty="0">
                <a:solidFill>
                  <a:srgbClr val="00B050"/>
                </a:solidFill>
              </a:rPr>
              <a:t>2</a:t>
            </a:r>
            <a:r>
              <a:rPr lang="fr-FR" sz="4800" dirty="0"/>
              <a:t> +</a:t>
            </a:r>
            <a:r>
              <a:rPr lang="fr-FR" sz="4800" dirty="0">
                <a:solidFill>
                  <a:srgbClr val="00B050"/>
                </a:solidFill>
              </a:rPr>
              <a:t>2</a:t>
            </a:r>
            <a:r>
              <a:rPr lang="fr-FR" sz="4800" dirty="0"/>
              <a:t> +</a:t>
            </a:r>
            <a:r>
              <a:rPr lang="fr-FR" sz="4800" dirty="0">
                <a:solidFill>
                  <a:srgbClr val="00B050"/>
                </a:solidFill>
              </a:rPr>
              <a:t>2</a:t>
            </a:r>
            <a:r>
              <a:rPr lang="fr-FR" sz="4800" dirty="0"/>
              <a:t>  = …</a:t>
            </a:r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AC48AC37-02E6-EB29-D747-7152439C7B1F}"/>
              </a:ext>
            </a:extLst>
          </p:cNvPr>
          <p:cNvSpPr/>
          <p:nvPr/>
        </p:nvSpPr>
        <p:spPr>
          <a:xfrm>
            <a:off x="736270" y="1904844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CDDCF0E9-ADC5-78F2-C395-8323C07B9D5C}"/>
              </a:ext>
            </a:extLst>
          </p:cNvPr>
          <p:cNvSpPr/>
          <p:nvPr/>
        </p:nvSpPr>
        <p:spPr>
          <a:xfrm>
            <a:off x="736270" y="1436759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5F3120FC-9227-3F74-3B22-75162250D471}"/>
              </a:ext>
            </a:extLst>
          </p:cNvPr>
          <p:cNvSpPr/>
          <p:nvPr/>
        </p:nvSpPr>
        <p:spPr>
          <a:xfrm>
            <a:off x="1514844" y="1904844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1E44FC8B-823C-E494-BB38-B08A940B019A}"/>
              </a:ext>
            </a:extLst>
          </p:cNvPr>
          <p:cNvSpPr/>
          <p:nvPr/>
        </p:nvSpPr>
        <p:spPr>
          <a:xfrm>
            <a:off x="1503962" y="1436759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D3C383BB-4ADF-3161-E4C9-C8676CE13444}"/>
              </a:ext>
            </a:extLst>
          </p:cNvPr>
          <p:cNvSpPr/>
          <p:nvPr/>
        </p:nvSpPr>
        <p:spPr>
          <a:xfrm>
            <a:off x="2234294" y="1904844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86355C27-2871-4ED8-E2FE-E19ACB397441}"/>
              </a:ext>
            </a:extLst>
          </p:cNvPr>
          <p:cNvSpPr/>
          <p:nvPr/>
        </p:nvSpPr>
        <p:spPr>
          <a:xfrm>
            <a:off x="2234294" y="1436759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BE040C07-8688-FD8A-D6DF-B22ACAABBC27}"/>
              </a:ext>
            </a:extLst>
          </p:cNvPr>
          <p:cNvSpPr/>
          <p:nvPr/>
        </p:nvSpPr>
        <p:spPr>
          <a:xfrm>
            <a:off x="3009151" y="1904844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2DD0BB42-84EA-511D-F023-6F7489955F1C}"/>
              </a:ext>
            </a:extLst>
          </p:cNvPr>
          <p:cNvSpPr/>
          <p:nvPr/>
        </p:nvSpPr>
        <p:spPr>
          <a:xfrm>
            <a:off x="3009151" y="1436759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DF66CEAE-ED8C-B166-7561-4C09FEA0ADC6}"/>
              </a:ext>
            </a:extLst>
          </p:cNvPr>
          <p:cNvSpPr/>
          <p:nvPr/>
        </p:nvSpPr>
        <p:spPr>
          <a:xfrm>
            <a:off x="3748389" y="1904844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47066743-9FEF-4CA2-CE8A-0E73D1949259}"/>
              </a:ext>
            </a:extLst>
          </p:cNvPr>
          <p:cNvSpPr/>
          <p:nvPr/>
        </p:nvSpPr>
        <p:spPr>
          <a:xfrm>
            <a:off x="3748389" y="1436759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C6448EAB-1FC2-D418-34E8-07C54CBD1B83}"/>
              </a:ext>
            </a:extLst>
          </p:cNvPr>
          <p:cNvSpPr/>
          <p:nvPr/>
        </p:nvSpPr>
        <p:spPr>
          <a:xfrm>
            <a:off x="4490852" y="1904844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B5BA8740-03AB-B279-A389-0ABA2D3C34EE}"/>
              </a:ext>
            </a:extLst>
          </p:cNvPr>
          <p:cNvSpPr/>
          <p:nvPr/>
        </p:nvSpPr>
        <p:spPr>
          <a:xfrm>
            <a:off x="4490852" y="1428009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EA81E5F0-32F5-6E3B-10B6-B95E0952B640}"/>
              </a:ext>
            </a:extLst>
          </p:cNvPr>
          <p:cNvSpPr/>
          <p:nvPr/>
        </p:nvSpPr>
        <p:spPr>
          <a:xfrm>
            <a:off x="5265709" y="1904844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1357B63B-CFD9-7DB7-123E-2D5C1554D8E1}"/>
              </a:ext>
            </a:extLst>
          </p:cNvPr>
          <p:cNvSpPr/>
          <p:nvPr/>
        </p:nvSpPr>
        <p:spPr>
          <a:xfrm>
            <a:off x="5265709" y="1436759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8BAE3770-8729-38C7-80AB-09E14325ECB0}"/>
              </a:ext>
            </a:extLst>
          </p:cNvPr>
          <p:cNvSpPr/>
          <p:nvPr/>
        </p:nvSpPr>
        <p:spPr>
          <a:xfrm>
            <a:off x="6004947" y="1904844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55043D2F-5477-C5F2-93C1-99CA482AF29C}"/>
              </a:ext>
            </a:extLst>
          </p:cNvPr>
          <p:cNvSpPr/>
          <p:nvPr/>
        </p:nvSpPr>
        <p:spPr>
          <a:xfrm>
            <a:off x="6004947" y="1436759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0FD60EF3-CBB0-392C-4B87-465F9653D3E2}"/>
              </a:ext>
            </a:extLst>
          </p:cNvPr>
          <p:cNvSpPr/>
          <p:nvPr/>
        </p:nvSpPr>
        <p:spPr>
          <a:xfrm>
            <a:off x="6735279" y="1904844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0D029A7D-E1A4-4964-54A0-7E54A69797BA}"/>
              </a:ext>
            </a:extLst>
          </p:cNvPr>
          <p:cNvSpPr/>
          <p:nvPr/>
        </p:nvSpPr>
        <p:spPr>
          <a:xfrm>
            <a:off x="6735279" y="1436759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468D5B03-05D0-516E-D1CD-DE6038C87822}"/>
              </a:ext>
            </a:extLst>
          </p:cNvPr>
          <p:cNvSpPr txBox="1"/>
          <p:nvPr/>
        </p:nvSpPr>
        <p:spPr>
          <a:xfrm>
            <a:off x="13853" y="3326596"/>
            <a:ext cx="89539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9 fois </a:t>
            </a:r>
            <a:r>
              <a:rPr lang="fr-FR" sz="4800" dirty="0">
                <a:solidFill>
                  <a:srgbClr val="00B050"/>
                </a:solidFill>
              </a:rPr>
              <a:t>2</a:t>
            </a:r>
            <a:r>
              <a:rPr lang="fr-FR" sz="4800" dirty="0"/>
              <a:t> 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CF35FC7C-570B-4A4E-C337-1E8B313B616E}"/>
              </a:ext>
            </a:extLst>
          </p:cNvPr>
          <p:cNvSpPr txBox="1"/>
          <p:nvPr/>
        </p:nvSpPr>
        <p:spPr>
          <a:xfrm>
            <a:off x="13852" y="4351321"/>
            <a:ext cx="89539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9 × </a:t>
            </a:r>
            <a:r>
              <a:rPr lang="fr-FR" sz="4800" dirty="0">
                <a:solidFill>
                  <a:srgbClr val="00B050"/>
                </a:solidFill>
              </a:rPr>
              <a:t>2</a:t>
            </a:r>
            <a:r>
              <a:rPr lang="fr-FR" sz="4800" dirty="0"/>
              <a:t> = 18 </a:t>
            </a:r>
          </a:p>
        </p:txBody>
      </p:sp>
    </p:spTree>
    <p:extLst>
      <p:ext uri="{BB962C8B-B14F-4D97-AF65-F5344CB8AC3E}">
        <p14:creationId xmlns:p14="http://schemas.microsoft.com/office/powerpoint/2010/main" val="2123414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4" grpId="0"/>
      <p:bldP spid="2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sous forme d’une multiplication.</a:t>
            </a:r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7E50B06A-2268-8098-BE95-A25A37CD4BF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2/3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70ABCB7-5DCD-7603-C109-B7B2CF06FF8F}"/>
              </a:ext>
            </a:extLst>
          </p:cNvPr>
          <p:cNvSpPr txBox="1"/>
          <p:nvPr/>
        </p:nvSpPr>
        <p:spPr>
          <a:xfrm>
            <a:off x="-63666" y="2288812"/>
            <a:ext cx="89539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FFC000"/>
                </a:solidFill>
              </a:rPr>
              <a:t>3</a:t>
            </a:r>
            <a:r>
              <a:rPr lang="fr-FR" sz="4800" dirty="0"/>
              <a:t> + </a:t>
            </a:r>
            <a:r>
              <a:rPr lang="fr-FR" sz="4800" dirty="0">
                <a:solidFill>
                  <a:srgbClr val="FFC000"/>
                </a:solidFill>
              </a:rPr>
              <a:t>3</a:t>
            </a:r>
            <a:r>
              <a:rPr lang="fr-FR" sz="4800" dirty="0"/>
              <a:t> + </a:t>
            </a:r>
            <a:r>
              <a:rPr lang="fr-FR" sz="4800" dirty="0">
                <a:solidFill>
                  <a:srgbClr val="FFC000"/>
                </a:solidFill>
              </a:rPr>
              <a:t>3</a:t>
            </a:r>
            <a:r>
              <a:rPr lang="fr-FR" sz="4800" dirty="0"/>
              <a:t> + </a:t>
            </a:r>
            <a:r>
              <a:rPr lang="fr-FR" sz="4800" dirty="0">
                <a:solidFill>
                  <a:srgbClr val="FFC000"/>
                </a:solidFill>
              </a:rPr>
              <a:t>3</a:t>
            </a:r>
            <a:r>
              <a:rPr lang="fr-FR" sz="4800" dirty="0"/>
              <a:t>= …</a:t>
            </a:r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AC48AC37-02E6-EB29-D747-7152439C7B1F}"/>
              </a:ext>
            </a:extLst>
          </p:cNvPr>
          <p:cNvSpPr/>
          <p:nvPr/>
        </p:nvSpPr>
        <p:spPr>
          <a:xfrm>
            <a:off x="2486662" y="1955359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CDDCF0E9-ADC5-78F2-C395-8323C07B9D5C}"/>
              </a:ext>
            </a:extLst>
          </p:cNvPr>
          <p:cNvSpPr/>
          <p:nvPr/>
        </p:nvSpPr>
        <p:spPr>
          <a:xfrm>
            <a:off x="2486662" y="1487274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5F3120FC-9227-3F74-3B22-75162250D471}"/>
              </a:ext>
            </a:extLst>
          </p:cNvPr>
          <p:cNvSpPr/>
          <p:nvPr/>
        </p:nvSpPr>
        <p:spPr>
          <a:xfrm>
            <a:off x="3347614" y="1956404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1E44FC8B-823C-E494-BB38-B08A940B019A}"/>
              </a:ext>
            </a:extLst>
          </p:cNvPr>
          <p:cNvSpPr/>
          <p:nvPr/>
        </p:nvSpPr>
        <p:spPr>
          <a:xfrm>
            <a:off x="3336732" y="1488319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D3C383BB-4ADF-3161-E4C9-C8676CE13444}"/>
              </a:ext>
            </a:extLst>
          </p:cNvPr>
          <p:cNvSpPr/>
          <p:nvPr/>
        </p:nvSpPr>
        <p:spPr>
          <a:xfrm>
            <a:off x="4257058" y="1960797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86355C27-2871-4ED8-E2FE-E19ACB397441}"/>
              </a:ext>
            </a:extLst>
          </p:cNvPr>
          <p:cNvSpPr/>
          <p:nvPr/>
        </p:nvSpPr>
        <p:spPr>
          <a:xfrm>
            <a:off x="4257058" y="1492712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BE040C07-8688-FD8A-D6DF-B22ACAABBC27}"/>
              </a:ext>
            </a:extLst>
          </p:cNvPr>
          <p:cNvSpPr/>
          <p:nvPr/>
        </p:nvSpPr>
        <p:spPr>
          <a:xfrm>
            <a:off x="5166502" y="1976096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2DD0BB42-84EA-511D-F023-6F7489955F1C}"/>
              </a:ext>
            </a:extLst>
          </p:cNvPr>
          <p:cNvSpPr/>
          <p:nvPr/>
        </p:nvSpPr>
        <p:spPr>
          <a:xfrm>
            <a:off x="5166502" y="1508011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9895F28A-1BC2-ED3B-D9FB-BB94AAC921B1}"/>
              </a:ext>
            </a:extLst>
          </p:cNvPr>
          <p:cNvSpPr/>
          <p:nvPr/>
        </p:nvSpPr>
        <p:spPr>
          <a:xfrm>
            <a:off x="2486661" y="1019189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Ellipse 25">
            <a:extLst>
              <a:ext uri="{FF2B5EF4-FFF2-40B4-BE49-F238E27FC236}">
                <a16:creationId xmlns:a16="http://schemas.microsoft.com/office/drawing/2014/main" id="{184FCAC7-E1AE-9C5F-50A5-2898672612BE}"/>
              </a:ext>
            </a:extLst>
          </p:cNvPr>
          <p:cNvSpPr/>
          <p:nvPr/>
        </p:nvSpPr>
        <p:spPr>
          <a:xfrm>
            <a:off x="3333269" y="1019189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Ellipse 26">
            <a:extLst>
              <a:ext uri="{FF2B5EF4-FFF2-40B4-BE49-F238E27FC236}">
                <a16:creationId xmlns:a16="http://schemas.microsoft.com/office/drawing/2014/main" id="{C108883F-BC21-753C-15F6-405FCBADB26F}"/>
              </a:ext>
            </a:extLst>
          </p:cNvPr>
          <p:cNvSpPr/>
          <p:nvPr/>
        </p:nvSpPr>
        <p:spPr>
          <a:xfrm>
            <a:off x="4258288" y="1019189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075F2BDE-C650-08C2-2275-A4CF16C262EF}"/>
              </a:ext>
            </a:extLst>
          </p:cNvPr>
          <p:cNvSpPr/>
          <p:nvPr/>
        </p:nvSpPr>
        <p:spPr>
          <a:xfrm>
            <a:off x="5166502" y="1019189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3911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7E50B06A-2268-8098-BE95-A25A37CD4BF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2/3</a:t>
            </a:r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AC48AC37-02E6-EB29-D747-7152439C7B1F}"/>
              </a:ext>
            </a:extLst>
          </p:cNvPr>
          <p:cNvSpPr/>
          <p:nvPr/>
        </p:nvSpPr>
        <p:spPr>
          <a:xfrm>
            <a:off x="2486662" y="1955359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CDDCF0E9-ADC5-78F2-C395-8323C07B9D5C}"/>
              </a:ext>
            </a:extLst>
          </p:cNvPr>
          <p:cNvSpPr/>
          <p:nvPr/>
        </p:nvSpPr>
        <p:spPr>
          <a:xfrm>
            <a:off x="2486662" y="1487274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5F3120FC-9227-3F74-3B22-75162250D471}"/>
              </a:ext>
            </a:extLst>
          </p:cNvPr>
          <p:cNvSpPr/>
          <p:nvPr/>
        </p:nvSpPr>
        <p:spPr>
          <a:xfrm>
            <a:off x="3347614" y="1956404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1E44FC8B-823C-E494-BB38-B08A940B019A}"/>
              </a:ext>
            </a:extLst>
          </p:cNvPr>
          <p:cNvSpPr/>
          <p:nvPr/>
        </p:nvSpPr>
        <p:spPr>
          <a:xfrm>
            <a:off x="3336732" y="1488319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D3C383BB-4ADF-3161-E4C9-C8676CE13444}"/>
              </a:ext>
            </a:extLst>
          </p:cNvPr>
          <p:cNvSpPr/>
          <p:nvPr/>
        </p:nvSpPr>
        <p:spPr>
          <a:xfrm>
            <a:off x="4257058" y="1960797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86355C27-2871-4ED8-E2FE-E19ACB397441}"/>
              </a:ext>
            </a:extLst>
          </p:cNvPr>
          <p:cNvSpPr/>
          <p:nvPr/>
        </p:nvSpPr>
        <p:spPr>
          <a:xfrm>
            <a:off x="4257058" y="1492712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BE040C07-8688-FD8A-D6DF-B22ACAABBC27}"/>
              </a:ext>
            </a:extLst>
          </p:cNvPr>
          <p:cNvSpPr/>
          <p:nvPr/>
        </p:nvSpPr>
        <p:spPr>
          <a:xfrm>
            <a:off x="5166502" y="1976096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2DD0BB42-84EA-511D-F023-6F7489955F1C}"/>
              </a:ext>
            </a:extLst>
          </p:cNvPr>
          <p:cNvSpPr/>
          <p:nvPr/>
        </p:nvSpPr>
        <p:spPr>
          <a:xfrm>
            <a:off x="5166502" y="1508011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468D5B03-05D0-516E-D1CD-DE6038C87822}"/>
              </a:ext>
            </a:extLst>
          </p:cNvPr>
          <p:cNvSpPr txBox="1"/>
          <p:nvPr/>
        </p:nvSpPr>
        <p:spPr>
          <a:xfrm>
            <a:off x="13853" y="3326596"/>
            <a:ext cx="89539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4 fois </a:t>
            </a:r>
            <a:r>
              <a:rPr lang="fr-FR" sz="4800" dirty="0">
                <a:solidFill>
                  <a:srgbClr val="FFC000"/>
                </a:solidFill>
              </a:rPr>
              <a:t>3</a:t>
            </a:r>
            <a:r>
              <a:rPr lang="fr-FR" sz="4800" dirty="0"/>
              <a:t> 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CF35FC7C-570B-4A4E-C337-1E8B313B616E}"/>
              </a:ext>
            </a:extLst>
          </p:cNvPr>
          <p:cNvSpPr txBox="1"/>
          <p:nvPr/>
        </p:nvSpPr>
        <p:spPr>
          <a:xfrm>
            <a:off x="13852" y="4351321"/>
            <a:ext cx="89539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4 × </a:t>
            </a:r>
            <a:r>
              <a:rPr lang="fr-FR" sz="4800" dirty="0">
                <a:solidFill>
                  <a:srgbClr val="FFC000"/>
                </a:solidFill>
              </a:rPr>
              <a:t>3</a:t>
            </a:r>
            <a:r>
              <a:rPr lang="fr-FR" sz="4800" dirty="0"/>
              <a:t> = 12 </a:t>
            </a:r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9895F28A-1BC2-ED3B-D9FB-BB94AAC921B1}"/>
              </a:ext>
            </a:extLst>
          </p:cNvPr>
          <p:cNvSpPr/>
          <p:nvPr/>
        </p:nvSpPr>
        <p:spPr>
          <a:xfrm>
            <a:off x="2486661" y="1019189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Ellipse 25">
            <a:extLst>
              <a:ext uri="{FF2B5EF4-FFF2-40B4-BE49-F238E27FC236}">
                <a16:creationId xmlns:a16="http://schemas.microsoft.com/office/drawing/2014/main" id="{184FCAC7-E1AE-9C5F-50A5-2898672612BE}"/>
              </a:ext>
            </a:extLst>
          </p:cNvPr>
          <p:cNvSpPr/>
          <p:nvPr/>
        </p:nvSpPr>
        <p:spPr>
          <a:xfrm>
            <a:off x="3333269" y="1019189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Ellipse 26">
            <a:extLst>
              <a:ext uri="{FF2B5EF4-FFF2-40B4-BE49-F238E27FC236}">
                <a16:creationId xmlns:a16="http://schemas.microsoft.com/office/drawing/2014/main" id="{C108883F-BC21-753C-15F6-405FCBADB26F}"/>
              </a:ext>
            </a:extLst>
          </p:cNvPr>
          <p:cNvSpPr/>
          <p:nvPr/>
        </p:nvSpPr>
        <p:spPr>
          <a:xfrm>
            <a:off x="4258288" y="1019189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075F2BDE-C650-08C2-2275-A4CF16C262EF}"/>
              </a:ext>
            </a:extLst>
          </p:cNvPr>
          <p:cNvSpPr/>
          <p:nvPr/>
        </p:nvSpPr>
        <p:spPr>
          <a:xfrm>
            <a:off x="5166502" y="1019189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4777D520-C16F-D955-BA29-235DA716FD7F}"/>
              </a:ext>
            </a:extLst>
          </p:cNvPr>
          <p:cNvSpPr txBox="1"/>
          <p:nvPr/>
        </p:nvSpPr>
        <p:spPr>
          <a:xfrm>
            <a:off x="-63666" y="2288812"/>
            <a:ext cx="89539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FFC000"/>
                </a:solidFill>
              </a:rPr>
              <a:t>3</a:t>
            </a:r>
            <a:r>
              <a:rPr lang="fr-FR" sz="4800" dirty="0"/>
              <a:t> + </a:t>
            </a:r>
            <a:r>
              <a:rPr lang="fr-FR" sz="4800" dirty="0">
                <a:solidFill>
                  <a:srgbClr val="FFC000"/>
                </a:solidFill>
              </a:rPr>
              <a:t>3</a:t>
            </a:r>
            <a:r>
              <a:rPr lang="fr-FR" sz="4800" dirty="0"/>
              <a:t> + </a:t>
            </a:r>
            <a:r>
              <a:rPr lang="fr-FR" sz="4800" dirty="0">
                <a:solidFill>
                  <a:srgbClr val="FFC000"/>
                </a:solidFill>
              </a:rPr>
              <a:t>3</a:t>
            </a:r>
            <a:r>
              <a:rPr lang="fr-FR" sz="4800" dirty="0"/>
              <a:t> + </a:t>
            </a:r>
            <a:r>
              <a:rPr lang="fr-FR" sz="4800" dirty="0">
                <a:solidFill>
                  <a:srgbClr val="FFC000"/>
                </a:solidFill>
              </a:rPr>
              <a:t>3</a:t>
            </a:r>
            <a:r>
              <a:rPr lang="fr-FR" sz="4800" dirty="0"/>
              <a:t>= …</a:t>
            </a:r>
          </a:p>
        </p:txBody>
      </p:sp>
    </p:spTree>
    <p:extLst>
      <p:ext uri="{BB962C8B-B14F-4D97-AF65-F5344CB8AC3E}">
        <p14:creationId xmlns:p14="http://schemas.microsoft.com/office/powerpoint/2010/main" val="2896017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sous forme d’une multiplication.</a:t>
            </a:r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7E50B06A-2268-8098-BE95-A25A37CD4BF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/>
              <a:t>3/3</a:t>
            </a:r>
            <a:endParaRPr lang="fr-FR" dirty="0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70ABCB7-5DCD-7603-C109-B7B2CF06FF8F}"/>
              </a:ext>
            </a:extLst>
          </p:cNvPr>
          <p:cNvSpPr txBox="1"/>
          <p:nvPr/>
        </p:nvSpPr>
        <p:spPr>
          <a:xfrm>
            <a:off x="-83458" y="2937996"/>
            <a:ext cx="89539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FFC000"/>
                </a:solidFill>
              </a:rPr>
              <a:t>6</a:t>
            </a:r>
            <a:r>
              <a:rPr lang="fr-FR" sz="4800" dirty="0"/>
              <a:t> + </a:t>
            </a:r>
            <a:r>
              <a:rPr lang="fr-FR" sz="4800" dirty="0">
                <a:solidFill>
                  <a:srgbClr val="FFC000"/>
                </a:solidFill>
              </a:rPr>
              <a:t>6</a:t>
            </a:r>
            <a:r>
              <a:rPr lang="fr-FR" sz="4800" dirty="0"/>
              <a:t> + </a:t>
            </a:r>
            <a:r>
              <a:rPr lang="fr-FR" sz="4800" dirty="0">
                <a:solidFill>
                  <a:srgbClr val="FFC000"/>
                </a:solidFill>
              </a:rPr>
              <a:t>6</a:t>
            </a:r>
            <a:r>
              <a:rPr lang="fr-FR" sz="4800" dirty="0"/>
              <a:t> + </a:t>
            </a:r>
            <a:r>
              <a:rPr lang="fr-FR" sz="4800" dirty="0">
                <a:solidFill>
                  <a:srgbClr val="FFC000"/>
                </a:solidFill>
              </a:rPr>
              <a:t>6 </a:t>
            </a:r>
            <a:r>
              <a:rPr lang="fr-FR" sz="4800" dirty="0"/>
              <a:t>+ </a:t>
            </a:r>
            <a:r>
              <a:rPr lang="fr-FR" sz="4800" dirty="0">
                <a:solidFill>
                  <a:srgbClr val="FFC000"/>
                </a:solidFill>
              </a:rPr>
              <a:t>6 </a:t>
            </a:r>
            <a:r>
              <a:rPr lang="fr-FR" sz="4800" dirty="0"/>
              <a:t>= …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83923E32-526B-C1CB-5576-5332763BBE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5649" y="1104404"/>
            <a:ext cx="887058" cy="1359802"/>
          </a:xfrm>
          <a:prstGeom prst="rect">
            <a:avLst/>
          </a:prstGeom>
          <a:ln w="127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6A56AECE-6C99-D8F7-D6B4-A113B4BABD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8397" y="1134092"/>
            <a:ext cx="887058" cy="1359802"/>
          </a:xfrm>
          <a:prstGeom prst="rect">
            <a:avLst/>
          </a:prstGeom>
          <a:ln w="127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ED301C28-6576-A992-89DC-562AB3316A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3540" y="1134092"/>
            <a:ext cx="887058" cy="1359802"/>
          </a:xfrm>
          <a:prstGeom prst="rect">
            <a:avLst/>
          </a:prstGeom>
          <a:ln w="127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35B14D5B-3F80-2458-0937-FA02FBBA2A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2189" y="1134092"/>
            <a:ext cx="887058" cy="1359802"/>
          </a:xfrm>
          <a:prstGeom prst="rect">
            <a:avLst/>
          </a:prstGeom>
          <a:ln w="127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2803DC3C-BD92-15D1-E216-EE4C37FFF9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0838" y="1134092"/>
            <a:ext cx="887058" cy="1359802"/>
          </a:xfrm>
          <a:prstGeom prst="rect">
            <a:avLst/>
          </a:prstGeom>
          <a:ln w="127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44297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7E50B06A-2268-8098-BE95-A25A37CD4BF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3/3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468D5B03-05D0-516E-D1CD-DE6038C87822}"/>
              </a:ext>
            </a:extLst>
          </p:cNvPr>
          <p:cNvSpPr txBox="1"/>
          <p:nvPr/>
        </p:nvSpPr>
        <p:spPr>
          <a:xfrm>
            <a:off x="33994" y="4039586"/>
            <a:ext cx="89539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5 fois </a:t>
            </a:r>
            <a:r>
              <a:rPr lang="fr-FR" sz="4800" dirty="0">
                <a:solidFill>
                  <a:srgbClr val="FFC000"/>
                </a:solidFill>
              </a:rPr>
              <a:t>6</a:t>
            </a:r>
            <a:r>
              <a:rPr lang="fr-FR" sz="4800" dirty="0"/>
              <a:t> 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CF35FC7C-570B-4A4E-C337-1E8B313B616E}"/>
              </a:ext>
            </a:extLst>
          </p:cNvPr>
          <p:cNvSpPr txBox="1"/>
          <p:nvPr/>
        </p:nvSpPr>
        <p:spPr>
          <a:xfrm>
            <a:off x="33993" y="5064311"/>
            <a:ext cx="89539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5 × </a:t>
            </a:r>
            <a:r>
              <a:rPr lang="fr-FR" sz="4800" dirty="0">
                <a:solidFill>
                  <a:srgbClr val="FFC000"/>
                </a:solidFill>
              </a:rPr>
              <a:t>6</a:t>
            </a:r>
            <a:r>
              <a:rPr lang="fr-FR" sz="4800" dirty="0"/>
              <a:t> = 30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24A32486-5A95-8393-6DB4-EDFD8A94E6A8}"/>
              </a:ext>
            </a:extLst>
          </p:cNvPr>
          <p:cNvSpPr txBox="1"/>
          <p:nvPr/>
        </p:nvSpPr>
        <p:spPr>
          <a:xfrm>
            <a:off x="-83458" y="2937996"/>
            <a:ext cx="89539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FFC000"/>
                </a:solidFill>
              </a:rPr>
              <a:t>6</a:t>
            </a:r>
            <a:r>
              <a:rPr lang="fr-FR" sz="4800" dirty="0"/>
              <a:t> + </a:t>
            </a:r>
            <a:r>
              <a:rPr lang="fr-FR" sz="4800" dirty="0">
                <a:solidFill>
                  <a:srgbClr val="FFC000"/>
                </a:solidFill>
              </a:rPr>
              <a:t>6</a:t>
            </a:r>
            <a:r>
              <a:rPr lang="fr-FR" sz="4800" dirty="0"/>
              <a:t> + </a:t>
            </a:r>
            <a:r>
              <a:rPr lang="fr-FR" sz="4800" dirty="0">
                <a:solidFill>
                  <a:srgbClr val="FFC000"/>
                </a:solidFill>
              </a:rPr>
              <a:t>6</a:t>
            </a:r>
            <a:r>
              <a:rPr lang="fr-FR" sz="4800" dirty="0"/>
              <a:t> + </a:t>
            </a:r>
            <a:r>
              <a:rPr lang="fr-FR" sz="4800" dirty="0">
                <a:solidFill>
                  <a:srgbClr val="FFC000"/>
                </a:solidFill>
              </a:rPr>
              <a:t>6 </a:t>
            </a:r>
            <a:r>
              <a:rPr lang="fr-FR" sz="4800" dirty="0"/>
              <a:t>+ </a:t>
            </a:r>
            <a:r>
              <a:rPr lang="fr-FR" sz="4800" dirty="0">
                <a:solidFill>
                  <a:srgbClr val="FFC000"/>
                </a:solidFill>
              </a:rPr>
              <a:t>6 </a:t>
            </a:r>
            <a:r>
              <a:rPr lang="fr-FR" sz="4800" dirty="0"/>
              <a:t>= …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84E537A4-9456-3D05-4C49-150804DAC1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5649" y="1104404"/>
            <a:ext cx="887058" cy="1359802"/>
          </a:xfrm>
          <a:prstGeom prst="rect">
            <a:avLst/>
          </a:prstGeom>
          <a:ln w="127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F3A634F8-8BFC-F565-8A68-09811B3B3F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8397" y="1134092"/>
            <a:ext cx="887058" cy="1359802"/>
          </a:xfrm>
          <a:prstGeom prst="rect">
            <a:avLst/>
          </a:prstGeom>
          <a:ln w="127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0BBAE469-6145-1430-518F-7746C3BDDE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3540" y="1134092"/>
            <a:ext cx="887058" cy="1359802"/>
          </a:xfrm>
          <a:prstGeom prst="rect">
            <a:avLst/>
          </a:prstGeom>
          <a:ln w="127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F31A6232-B5BC-FB1D-132B-4B0163B238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2189" y="1134092"/>
            <a:ext cx="887058" cy="1359802"/>
          </a:xfrm>
          <a:prstGeom prst="rect">
            <a:avLst/>
          </a:prstGeom>
          <a:ln w="127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3E218ACB-65BB-4408-DD10-544BD6E3D9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0838" y="1134092"/>
            <a:ext cx="887058" cy="1359802"/>
          </a:xfrm>
          <a:prstGeom prst="rect">
            <a:avLst/>
          </a:prstGeom>
          <a:ln w="127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21566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115</Words>
  <Application>Microsoft Office PowerPoint</Application>
  <PresentationFormat>Affichage à l'écran (4:3)</PresentationFormat>
  <Paragraphs>22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Écris sous forme d’une multiplication.</vt:lpstr>
      <vt:lpstr>Écris sous forme d’une multiplication.</vt:lpstr>
      <vt:lpstr>Correction</vt:lpstr>
      <vt:lpstr>Écris sous forme d’une multiplication.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75</cp:revision>
  <dcterms:created xsi:type="dcterms:W3CDTF">2023-02-07T14:55:57Z</dcterms:created>
  <dcterms:modified xsi:type="dcterms:W3CDTF">2025-09-16T18:25:22Z</dcterms:modified>
</cp:coreProperties>
</file>